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6858000" cy="9906000" type="A4"/>
  <p:notesSz cx="7077075" cy="9383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F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100" d="100"/>
          <a:sy n="100" d="100"/>
        </p:scale>
        <p:origin x="2060" y="-19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F33D9-C10E-472D-8CC7-3A66BF0BF487}" type="datetimeFigureOut">
              <a:rPr lang="et-EE" smtClean="0"/>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44956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F33D9-C10E-472D-8CC7-3A66BF0BF487}" type="datetimeFigureOut">
              <a:rPr lang="et-EE" smtClean="0"/>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73858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F33D9-C10E-472D-8CC7-3A66BF0BF487}" type="datetimeFigureOut">
              <a:rPr lang="et-EE" smtClean="0"/>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43719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F33D9-C10E-472D-8CC7-3A66BF0BF487}" type="datetimeFigureOut">
              <a:rPr lang="et-EE" smtClean="0"/>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401932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1F33D9-C10E-472D-8CC7-3A66BF0BF487}" type="datetimeFigureOut">
              <a:rPr lang="et-EE" smtClean="0"/>
              <a:t>27.05.2019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72173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F33D9-C10E-472D-8CC7-3A66BF0BF487}" type="datetimeFigureOut">
              <a:rPr lang="et-EE" smtClean="0"/>
              <a:t>27.05.2019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406557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F33D9-C10E-472D-8CC7-3A66BF0BF487}" type="datetimeFigureOut">
              <a:rPr lang="et-EE" smtClean="0"/>
              <a:t>27.05.2019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139364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1F33D9-C10E-472D-8CC7-3A66BF0BF487}" type="datetimeFigureOut">
              <a:rPr lang="et-EE" smtClean="0"/>
              <a:t>27.05.2019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162604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F33D9-C10E-472D-8CC7-3A66BF0BF487}" type="datetimeFigureOut">
              <a:rPr lang="et-EE" smtClean="0"/>
              <a:t>27.05.2019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297922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1F33D9-C10E-472D-8CC7-3A66BF0BF487}" type="datetimeFigureOut">
              <a:rPr lang="et-EE" smtClean="0"/>
              <a:t>27.05.2019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41436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1F33D9-C10E-472D-8CC7-3A66BF0BF487}" type="datetimeFigureOut">
              <a:rPr lang="et-EE" smtClean="0"/>
              <a:t>27.05.2019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C60BF984-03A1-4B9F-A737-BC4072344C05}" type="slidenum">
              <a:rPr lang="et-EE" smtClean="0"/>
              <a:t>‹#›</a:t>
            </a:fld>
            <a:endParaRPr lang="et-EE"/>
          </a:p>
        </p:txBody>
      </p:sp>
    </p:spTree>
    <p:extLst>
      <p:ext uri="{BB962C8B-B14F-4D97-AF65-F5344CB8AC3E}">
        <p14:creationId xmlns:p14="http://schemas.microsoft.com/office/powerpoint/2010/main" val="39142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E1F33D9-C10E-472D-8CC7-3A66BF0BF487}" type="datetimeFigureOut">
              <a:rPr lang="et-EE" smtClean="0"/>
              <a:t>27.05.2019</a:t>
            </a:fld>
            <a:endParaRPr lang="et-E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60BF984-03A1-4B9F-A737-BC4072344C05}" type="slidenum">
              <a:rPr lang="et-EE" smtClean="0"/>
              <a:t>‹#›</a:t>
            </a:fld>
            <a:endParaRPr lang="et-EE"/>
          </a:p>
        </p:txBody>
      </p:sp>
    </p:spTree>
    <p:extLst>
      <p:ext uri="{BB962C8B-B14F-4D97-AF65-F5344CB8AC3E}">
        <p14:creationId xmlns:p14="http://schemas.microsoft.com/office/powerpoint/2010/main" val="3711552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Relationship Id="rId11" Type="http://schemas.openxmlformats.org/officeDocument/2006/relationships/image" Target="../media/image10.png"/><Relationship Id="rId5" Type="http://schemas.openxmlformats.org/officeDocument/2006/relationships/image" Target="../media/image4.TIF"/><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37CE26C-A527-4D8C-BB7C-D94C8E06AB15}"/>
              </a:ext>
            </a:extLst>
          </p:cNvPr>
          <p:cNvSpPr/>
          <p:nvPr/>
        </p:nvSpPr>
        <p:spPr>
          <a:xfrm>
            <a:off x="555336" y="4458442"/>
            <a:ext cx="6045432" cy="4121128"/>
          </a:xfrm>
          <a:prstGeom prst="rect">
            <a:avLst/>
          </a:prstGeom>
        </p:spPr>
        <p:txBody>
          <a:bodyPr wrap="square">
            <a:spAutoFit/>
          </a:bodyPr>
          <a:lstStyle/>
          <a:p>
            <a:pPr algn="just">
              <a:lnSpc>
                <a:spcPct val="85000"/>
              </a:lnSpc>
            </a:pPr>
            <a:r>
              <a:rPr lang="et-EE" sz="1100" b="1" dirty="0">
                <a:latin typeface="Arial" panose="020B0604020202020204" pitchFamily="34" charset="0"/>
                <a:cs typeface="Arial" panose="020B0604020202020204" pitchFamily="34" charset="0"/>
              </a:rPr>
              <a:t>Kasutusala: </a:t>
            </a:r>
            <a:r>
              <a:rPr lang="et-EE" sz="1100" dirty="0" err="1">
                <a:latin typeface="Arial" panose="020B0604020202020204" pitchFamily="34" charset="0"/>
                <a:cs typeface="Arial" panose="020B0604020202020204" pitchFamily="34" charset="0"/>
              </a:rPr>
              <a:t>Diwa</a:t>
            </a:r>
            <a:r>
              <a:rPr lang="et-EE" sz="1100" dirty="0">
                <a:latin typeface="Arial" panose="020B0604020202020204" pitchFamily="34" charset="0"/>
                <a:cs typeface="Arial" panose="020B0604020202020204" pitchFamily="34" charset="0"/>
              </a:rPr>
              <a:t> </a:t>
            </a:r>
            <a:r>
              <a:rPr lang="et-EE" sz="1100" dirty="0" err="1">
                <a:latin typeface="Arial" panose="020B0604020202020204" pitchFamily="34" charset="0"/>
                <a:cs typeface="Arial" panose="020B0604020202020204" pitchFamily="34" charset="0"/>
              </a:rPr>
              <a:t>Easy</a:t>
            </a:r>
            <a:r>
              <a:rPr lang="et-EE" sz="1100" dirty="0">
                <a:latin typeface="Arial" panose="020B0604020202020204" pitchFamily="34" charset="0"/>
                <a:cs typeface="Arial" panose="020B0604020202020204" pitchFamily="34" charset="0"/>
              </a:rPr>
              <a:t> </a:t>
            </a:r>
            <a:r>
              <a:rPr lang="et-EE" sz="1100" dirty="0" err="1">
                <a:latin typeface="Arial" panose="020B0604020202020204" pitchFamily="34" charset="0"/>
                <a:cs typeface="Arial" panose="020B0604020202020204" pitchFamily="34" charset="0"/>
              </a:rPr>
              <a:t>Cleaner</a:t>
            </a:r>
            <a:r>
              <a:rPr lang="et-EE" sz="1100" dirty="0">
                <a:latin typeface="Arial" panose="020B0604020202020204" pitchFamily="34" charset="0"/>
                <a:cs typeface="Arial" panose="020B0604020202020204" pitchFamily="34" charset="0"/>
              </a:rPr>
              <a:t> on kasutusvalmis </a:t>
            </a:r>
            <a:r>
              <a:rPr lang="et-EE" sz="1100" dirty="0" err="1">
                <a:latin typeface="Arial" panose="020B0604020202020204" pitchFamily="34" charset="0"/>
                <a:cs typeface="Arial" panose="020B0604020202020204" pitchFamily="34" charset="0"/>
              </a:rPr>
              <a:t>üldpuhastusaine</a:t>
            </a:r>
            <a:r>
              <a:rPr lang="et-EE" sz="1100" dirty="0">
                <a:latin typeface="Arial" panose="020B0604020202020204" pitchFamily="34" charset="0"/>
                <a:cs typeface="Arial" panose="020B0604020202020204" pitchFamily="34" charset="0"/>
              </a:rPr>
              <a:t> kõikide vett-taluvate pindade puhastamiseks köögis. Eemaldab efektiivselt rasvaplekke ja muud tõrksat mustust kõikidelt kõvadelt pindadelt. Eriti efektiivne gaasipliidi ja selle ümbruse puhastamiseks! Sobib kasutada igasuguste värvitud pindade puhastamiseks. Võib kasutada ka klaaspindade puhastamiseks rasvasest mustusest, aga pärast seda </a:t>
            </a:r>
            <a:r>
              <a:rPr lang="et-EE" sz="1100" dirty="0" err="1">
                <a:latin typeface="Arial" panose="020B0604020202020204" pitchFamily="34" charset="0"/>
                <a:cs typeface="Arial" panose="020B0604020202020204" pitchFamily="34" charset="0"/>
              </a:rPr>
              <a:t>läigestada</a:t>
            </a:r>
            <a:r>
              <a:rPr lang="et-EE" sz="1100" dirty="0">
                <a:latin typeface="Arial" panose="020B0604020202020204" pitchFamily="34" charset="0"/>
                <a:cs typeface="Arial" panose="020B0604020202020204" pitchFamily="34" charset="0"/>
              </a:rPr>
              <a:t> pind klaasipuhastus-vahendiga.</a:t>
            </a:r>
            <a:endParaRPr lang="et-EE" sz="1100" b="1" dirty="0">
              <a:latin typeface="Arial" panose="020B0604020202020204" pitchFamily="34" charset="0"/>
              <a:cs typeface="Arial" panose="020B0604020202020204" pitchFamily="34" charset="0"/>
            </a:endParaRPr>
          </a:p>
          <a:p>
            <a:pPr algn="just">
              <a:lnSpc>
                <a:spcPct val="85000"/>
              </a:lnSpc>
            </a:pPr>
            <a:br>
              <a:rPr lang="et-EE" sz="1100" b="1" dirty="0">
                <a:latin typeface="Arial" panose="020B0604020202020204" pitchFamily="34" charset="0"/>
                <a:cs typeface="Arial" panose="020B0604020202020204" pitchFamily="34" charset="0"/>
              </a:rPr>
            </a:br>
            <a:r>
              <a:rPr lang="et-EE" sz="1100" b="1" dirty="0">
                <a:latin typeface="Arial" panose="020B0604020202020204" pitchFamily="34" charset="0"/>
                <a:cs typeface="Arial" panose="020B0604020202020204" pitchFamily="34" charset="0"/>
              </a:rPr>
              <a:t>Omaduse:</a:t>
            </a:r>
            <a:r>
              <a:rPr lang="et-EE" sz="1100" dirty="0">
                <a:latin typeface="Arial" panose="020B0604020202020204" pitchFamily="34" charset="0"/>
                <a:cs typeface="Arial" panose="020B0604020202020204" pitchFamily="34" charset="0"/>
              </a:rPr>
              <a:t> Spetsiaalne koostis köögi rasvaste pindade puhastamiseks. </a:t>
            </a:r>
            <a:r>
              <a:rPr lang="et-EE" sz="1100" b="1" dirty="0">
                <a:latin typeface="Arial" panose="020B0604020202020204" pitchFamily="34" charset="0"/>
                <a:cs typeface="Arial" panose="020B0604020202020204" pitchFamily="34" charset="0"/>
              </a:rPr>
              <a:t>Tootes sisalduv lahusti omadustega toimeaine on uue põlvkonna pindaktiivne aine, millel on kiire mustusest läbitungimise võime.</a:t>
            </a:r>
            <a:r>
              <a:rPr lang="et-EE" sz="1100" dirty="0">
                <a:latin typeface="Arial" panose="020B0604020202020204" pitchFamily="34" charset="0"/>
                <a:cs typeface="Arial" panose="020B0604020202020204" pitchFamily="34" charset="0"/>
              </a:rPr>
              <a:t> Puhastab väga erinevat mustust: taimne ja loomne rasv, tahm, nõgi, närimiskumm, vaik, mustad jalatsijäljed. Toode ei sisalda lenduvaid orgaanilisi ühendeid, lõhna- ega värvaineid. </a:t>
            </a:r>
            <a:r>
              <a:rPr lang="et-EE" sz="1100" dirty="0" err="1">
                <a:latin typeface="Arial" panose="020B0604020202020204" pitchFamily="34" charset="0"/>
                <a:cs typeface="Arial" panose="020B0604020202020204" pitchFamily="34" charset="0"/>
              </a:rPr>
              <a:t>pH</a:t>
            </a:r>
            <a:r>
              <a:rPr lang="et-EE" sz="1100" dirty="0">
                <a:latin typeface="Arial" panose="020B0604020202020204" pitchFamily="34" charset="0"/>
                <a:cs typeface="Arial" panose="020B0604020202020204" pitchFamily="34" charset="0"/>
              </a:rPr>
              <a:t> neutraalne. Toode on biolagunev.</a:t>
            </a:r>
          </a:p>
          <a:p>
            <a:pPr algn="just">
              <a:lnSpc>
                <a:spcPct val="85000"/>
              </a:lnSpc>
            </a:pPr>
            <a:br>
              <a:rPr lang="et-EE" sz="1100" b="1" dirty="0">
                <a:latin typeface="Arial" panose="020B0604020202020204" pitchFamily="34" charset="0"/>
                <a:cs typeface="Arial" panose="020B0604020202020204" pitchFamily="34" charset="0"/>
              </a:rPr>
            </a:br>
            <a:r>
              <a:rPr lang="et-EE" sz="1100" b="1" dirty="0">
                <a:latin typeface="Arial" panose="020B0604020202020204" pitchFamily="34" charset="0"/>
                <a:cs typeface="Arial" panose="020B0604020202020204" pitchFamily="34" charset="0"/>
              </a:rPr>
              <a:t>Kasutamisjuhend: </a:t>
            </a:r>
            <a:r>
              <a:rPr lang="et-EE" sz="1100" dirty="0">
                <a:latin typeface="Arial" panose="020B0604020202020204" pitchFamily="34" charset="0"/>
                <a:cs typeface="Arial" panose="020B0604020202020204" pitchFamily="34" charset="0"/>
              </a:rPr>
              <a:t>Pihustatakse koristuslapile või otse puhastatavale pinnale ja seejärel pühitakse pind puhtaks ja kuivaks. Tugevam mustus vajab 30 sekundit toimeaega. Toiduga otseselt kokkupuutuvad pinnad on vaja veega loputada.</a:t>
            </a:r>
          </a:p>
          <a:p>
            <a:pPr algn="just">
              <a:lnSpc>
                <a:spcPct val="85000"/>
              </a:lnSpc>
            </a:pPr>
            <a:br>
              <a:rPr lang="et-EE" sz="1100" dirty="0">
                <a:latin typeface="Arial" panose="020B0604020202020204" pitchFamily="34" charset="0"/>
                <a:cs typeface="Arial" panose="020B0604020202020204" pitchFamily="34" charset="0"/>
              </a:rPr>
            </a:br>
            <a:r>
              <a:rPr lang="et-EE" sz="1100" b="1" dirty="0">
                <a:latin typeface="Arial" panose="020B0604020202020204" pitchFamily="34" charset="0"/>
                <a:cs typeface="Arial" panose="020B0604020202020204" pitchFamily="34" charset="0"/>
              </a:rPr>
              <a:t>Koostis: </a:t>
            </a:r>
            <a:r>
              <a:rPr lang="et-EE" sz="1100" dirty="0" err="1">
                <a:latin typeface="Arial" panose="020B0604020202020204" pitchFamily="34" charset="0"/>
                <a:cs typeface="Arial" panose="020B0604020202020204" pitchFamily="34" charset="0"/>
              </a:rPr>
              <a:t>mitteioonsed</a:t>
            </a:r>
            <a:r>
              <a:rPr lang="et-EE" sz="1100" dirty="0">
                <a:latin typeface="Arial" panose="020B0604020202020204" pitchFamily="34" charset="0"/>
                <a:cs typeface="Arial" panose="020B0604020202020204" pitchFamily="34" charset="0"/>
              </a:rPr>
              <a:t> pindaktiivsed ained &lt;5%, anioonsed pindaktiivsed ained &lt;5%, säilitusaine (</a:t>
            </a:r>
            <a:r>
              <a:rPr lang="et-EE" sz="1100" dirty="0" err="1">
                <a:latin typeface="Arial" panose="020B0604020202020204" pitchFamily="34" charset="0"/>
                <a:cs typeface="Arial" panose="020B0604020202020204" pitchFamily="34" charset="0"/>
              </a:rPr>
              <a:t>phenoxyethanol</a:t>
            </a:r>
            <a:r>
              <a:rPr lang="et-EE" sz="1100" dirty="0">
                <a:latin typeface="Arial" panose="020B0604020202020204" pitchFamily="34" charset="0"/>
                <a:cs typeface="Arial" panose="020B0604020202020204" pitchFamily="34" charset="0"/>
              </a:rPr>
              <a:t>) Toote </a:t>
            </a:r>
            <a:r>
              <a:rPr lang="et-EE" sz="1100" dirty="0" err="1">
                <a:latin typeface="Arial" panose="020B0604020202020204" pitchFamily="34" charset="0"/>
                <a:cs typeface="Arial" panose="020B0604020202020204" pitchFamily="34" charset="0"/>
              </a:rPr>
              <a:t>pH</a:t>
            </a:r>
            <a:r>
              <a:rPr lang="et-EE" sz="1100" dirty="0">
                <a:latin typeface="Arial" panose="020B0604020202020204" pitchFamily="34" charset="0"/>
                <a:cs typeface="Arial" panose="020B0604020202020204" pitchFamily="34" charset="0"/>
              </a:rPr>
              <a:t> 8</a:t>
            </a:r>
          </a:p>
          <a:p>
            <a:pPr algn="just">
              <a:lnSpc>
                <a:spcPct val="85000"/>
              </a:lnSpc>
            </a:pPr>
            <a:br>
              <a:rPr lang="et-EE" sz="1100" b="1" dirty="0">
                <a:latin typeface="Arial" panose="020B0604020202020204" pitchFamily="34" charset="0"/>
                <a:cs typeface="Arial" panose="020B0604020202020204" pitchFamily="34" charset="0"/>
              </a:rPr>
            </a:br>
            <a:r>
              <a:rPr lang="et-EE" sz="1100" b="1" dirty="0">
                <a:latin typeface="Arial" panose="020B0604020202020204" pitchFamily="34" charset="0"/>
                <a:cs typeface="Arial" panose="020B0604020202020204" pitchFamily="34" charset="0"/>
              </a:rPr>
              <a:t>Ettevaatusabinõud: </a:t>
            </a:r>
            <a:r>
              <a:rPr lang="et-EE" sz="1100" dirty="0">
                <a:latin typeface="Arial" panose="020B0604020202020204" pitchFamily="34" charset="0"/>
                <a:cs typeface="Arial" panose="020B0604020202020204" pitchFamily="34" charset="0"/>
              </a:rPr>
              <a:t>Vältida aine sattumist silma. Pritsmete tekkimise ohu korral kasutada kaitseprille. Silma sattumisel loputada rohke veega. Soovitav kasutada kaitsekindaid. Vältida udu sissehingamist.</a:t>
            </a:r>
          </a:p>
          <a:p>
            <a:pPr algn="just">
              <a:lnSpc>
                <a:spcPct val="85000"/>
              </a:lnSpc>
            </a:pPr>
            <a:br>
              <a:rPr lang="et-EE" sz="1100" b="1" dirty="0">
                <a:latin typeface="Arial" panose="020B0604020202020204" pitchFamily="34" charset="0"/>
                <a:cs typeface="Arial" panose="020B0604020202020204" pitchFamily="34" charset="0"/>
              </a:rPr>
            </a:br>
            <a:r>
              <a:rPr lang="et-EE" sz="1100" b="1" dirty="0">
                <a:latin typeface="Arial" panose="020B0604020202020204" pitchFamily="34" charset="0"/>
                <a:cs typeface="Arial" panose="020B0604020202020204" pitchFamily="34" charset="0"/>
              </a:rPr>
              <a:t>Pakend ja keskkond: </a:t>
            </a:r>
            <a:r>
              <a:rPr lang="et-EE" sz="1100" dirty="0">
                <a:latin typeface="Arial" panose="020B0604020202020204" pitchFamily="34" charset="0"/>
                <a:cs typeface="Arial" panose="020B0604020202020204" pitchFamily="34" charset="0"/>
              </a:rPr>
              <a:t>Pakend on polüetüleenist, puhastatud pakendit võib põletada </a:t>
            </a:r>
            <a:br>
              <a:rPr lang="et-EE" sz="1100" dirty="0">
                <a:latin typeface="Arial" panose="020B0604020202020204" pitchFamily="34" charset="0"/>
                <a:cs typeface="Arial" panose="020B0604020202020204" pitchFamily="34" charset="0"/>
              </a:rPr>
            </a:br>
            <a:r>
              <a:rPr lang="et-EE" sz="1100" dirty="0">
                <a:latin typeface="Arial" panose="020B0604020202020204" pitchFamily="34" charset="0"/>
                <a:cs typeface="Arial" panose="020B0604020202020204" pitchFamily="34" charset="0"/>
              </a:rPr>
              <a:t>selleks ettenähtud kohas või taaskasutada. Transpordipakend on taaskasutatav lainepapp ja polüetüleen.</a:t>
            </a:r>
          </a:p>
        </p:txBody>
      </p:sp>
      <p:pic>
        <p:nvPicPr>
          <p:cNvPr id="8" name="Picture 7">
            <a:extLst>
              <a:ext uri="{FF2B5EF4-FFF2-40B4-BE49-F238E27FC236}">
                <a16:creationId xmlns:a16="http://schemas.microsoft.com/office/drawing/2014/main" id="{C076D284-534E-4FE2-9A67-14AB6818AC75}"/>
              </a:ext>
            </a:extLst>
          </p:cNvPr>
          <p:cNvPicPr>
            <a:picLocks noChangeAspect="1"/>
          </p:cNvPicPr>
          <p:nvPr/>
        </p:nvPicPr>
        <p:blipFill>
          <a:blip r:embed="rId2"/>
          <a:stretch>
            <a:fillRect/>
          </a:stretch>
        </p:blipFill>
        <p:spPr>
          <a:xfrm rot="5400000">
            <a:off x="1790294" y="1983354"/>
            <a:ext cx="539778" cy="2940365"/>
          </a:xfrm>
          <a:prstGeom prst="roundRect">
            <a:avLst>
              <a:gd name="adj" fmla="val 6472"/>
            </a:avLst>
          </a:prstGeom>
        </p:spPr>
      </p:pic>
      <p:pic>
        <p:nvPicPr>
          <p:cNvPr id="14" name="Picture 10" descr="Logo">
            <a:extLst>
              <a:ext uri="{FF2B5EF4-FFF2-40B4-BE49-F238E27FC236}">
                <a16:creationId xmlns:a16="http://schemas.microsoft.com/office/drawing/2014/main" id="{E307CD93-82F8-467B-B091-1CB6AA2BD1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93" y="559237"/>
            <a:ext cx="1999646" cy="7074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656048B-3DE6-46A3-989F-7C1CCE9F0B4F}"/>
              </a:ext>
            </a:extLst>
          </p:cNvPr>
          <p:cNvSpPr/>
          <p:nvPr/>
        </p:nvSpPr>
        <p:spPr>
          <a:xfrm>
            <a:off x="589160" y="8820980"/>
            <a:ext cx="2305318" cy="1015663"/>
          </a:xfrm>
          <a:prstGeom prst="rect">
            <a:avLst/>
          </a:prstGeom>
        </p:spPr>
        <p:txBody>
          <a:bodyPr wrap="square">
            <a:spAutoFit/>
          </a:bodyPr>
          <a:lstStyle/>
          <a:p>
            <a:r>
              <a:rPr lang="nn-NO" sz="1000" dirty="0"/>
              <a:t>AS ESTKO</a:t>
            </a:r>
          </a:p>
          <a:p>
            <a:r>
              <a:rPr lang="nn-NO" sz="1000" dirty="0"/>
              <a:t>Kullerkupu 2, Kangru, Kiili vald,</a:t>
            </a:r>
            <a:br>
              <a:rPr lang="et-EE" sz="1000" dirty="0"/>
            </a:br>
            <a:r>
              <a:rPr lang="nn-NO" sz="1000" dirty="0"/>
              <a:t>75403 Harju maakond</a:t>
            </a:r>
            <a:br>
              <a:rPr lang="et-EE" sz="1000" dirty="0"/>
            </a:br>
            <a:r>
              <a:rPr lang="nn-NO" sz="1000" dirty="0"/>
              <a:t>Tel 679 0312</a:t>
            </a:r>
            <a:br>
              <a:rPr lang="et-EE" sz="1000" dirty="0"/>
            </a:br>
            <a:r>
              <a:rPr lang="nn-NO" sz="1000" dirty="0"/>
              <a:t>E-post: tellimused@estko.ee</a:t>
            </a:r>
            <a:r>
              <a:rPr lang="et-EE" sz="1000" dirty="0"/>
              <a:t> </a:t>
            </a:r>
            <a:r>
              <a:rPr lang="nn-NO" sz="1000" dirty="0"/>
              <a:t>www.estko.ee</a:t>
            </a:r>
          </a:p>
        </p:txBody>
      </p:sp>
      <p:sp>
        <p:nvSpPr>
          <p:cNvPr id="16" name="Rectangle 15">
            <a:extLst>
              <a:ext uri="{FF2B5EF4-FFF2-40B4-BE49-F238E27FC236}">
                <a16:creationId xmlns:a16="http://schemas.microsoft.com/office/drawing/2014/main" id="{1CAB399A-5AC4-4190-85B4-2E70EEB9C4EA}"/>
              </a:ext>
            </a:extLst>
          </p:cNvPr>
          <p:cNvSpPr/>
          <p:nvPr/>
        </p:nvSpPr>
        <p:spPr>
          <a:xfrm>
            <a:off x="2749641" y="9282645"/>
            <a:ext cx="2362164" cy="553998"/>
          </a:xfrm>
          <a:prstGeom prst="rect">
            <a:avLst/>
          </a:prstGeom>
        </p:spPr>
        <p:txBody>
          <a:bodyPr wrap="square">
            <a:spAutoFit/>
          </a:bodyPr>
          <a:lstStyle/>
          <a:p>
            <a:r>
              <a:rPr lang="nn-NO" sz="1000" dirty="0"/>
              <a:t>Tartu, Aardla 23E, 50110</a:t>
            </a:r>
          </a:p>
          <a:p>
            <a:r>
              <a:rPr lang="nn-NO" sz="1000" dirty="0"/>
              <a:t>Tel 747 4520</a:t>
            </a:r>
            <a:br>
              <a:rPr lang="et-EE" sz="1000" dirty="0"/>
            </a:br>
            <a:r>
              <a:rPr lang="nn-NO" sz="1000" dirty="0"/>
              <a:t>E-post: tartu@estko.ee</a:t>
            </a:r>
            <a:endParaRPr lang="et-EE" sz="1000" dirty="0"/>
          </a:p>
        </p:txBody>
      </p:sp>
      <p:pic>
        <p:nvPicPr>
          <p:cNvPr id="17" name="Picture 16">
            <a:extLst>
              <a:ext uri="{FF2B5EF4-FFF2-40B4-BE49-F238E27FC236}">
                <a16:creationId xmlns:a16="http://schemas.microsoft.com/office/drawing/2014/main" id="{4C155B07-B175-46C4-87C4-CF89A8061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805" y="9252250"/>
            <a:ext cx="1214057" cy="575043"/>
          </a:xfrm>
          <a:prstGeom prst="rect">
            <a:avLst/>
          </a:prstGeom>
        </p:spPr>
      </p:pic>
      <p:sp>
        <p:nvSpPr>
          <p:cNvPr id="22" name="TextBox 21">
            <a:extLst>
              <a:ext uri="{FF2B5EF4-FFF2-40B4-BE49-F238E27FC236}">
                <a16:creationId xmlns:a16="http://schemas.microsoft.com/office/drawing/2014/main" id="{0B382FA6-41BF-4D67-81BE-DC5A72F0137F}"/>
              </a:ext>
            </a:extLst>
          </p:cNvPr>
          <p:cNvSpPr txBox="1"/>
          <p:nvPr/>
        </p:nvSpPr>
        <p:spPr>
          <a:xfrm>
            <a:off x="555336" y="2521836"/>
            <a:ext cx="3438762" cy="523220"/>
          </a:xfrm>
          <a:prstGeom prst="rect">
            <a:avLst/>
          </a:prstGeom>
          <a:noFill/>
        </p:spPr>
        <p:txBody>
          <a:bodyPr wrap="square" rtlCol="0">
            <a:spAutoFit/>
          </a:bodyPr>
          <a:lstStyle/>
          <a:p>
            <a:r>
              <a:rPr lang="et-EE" sz="1400" dirty="0">
                <a:latin typeface="Arial" panose="020B0604020202020204" pitchFamily="34" charset="0"/>
                <a:cs typeface="Arial" panose="020B0604020202020204" pitchFamily="34" charset="0"/>
              </a:rPr>
              <a:t>0,5 L, tootekood 091410</a:t>
            </a:r>
            <a:br>
              <a:rPr lang="et-EE" sz="1400" dirty="0">
                <a:latin typeface="Arial" panose="020B0604020202020204" pitchFamily="34" charset="0"/>
                <a:cs typeface="Arial" panose="020B0604020202020204" pitchFamily="34" charset="0"/>
              </a:rPr>
            </a:br>
            <a:r>
              <a:rPr lang="et-EE" sz="1400" dirty="0">
                <a:latin typeface="Arial" panose="020B0604020202020204" pitchFamily="34" charset="0"/>
                <a:cs typeface="Arial" panose="020B0604020202020204" pitchFamily="34" charset="0"/>
              </a:rPr>
              <a:t>5 L, tootekood 091413</a:t>
            </a:r>
          </a:p>
        </p:txBody>
      </p:sp>
      <p:sp>
        <p:nvSpPr>
          <p:cNvPr id="23" name="Rectangle 22">
            <a:extLst>
              <a:ext uri="{FF2B5EF4-FFF2-40B4-BE49-F238E27FC236}">
                <a16:creationId xmlns:a16="http://schemas.microsoft.com/office/drawing/2014/main" id="{17643CFA-4A99-4A9A-8D65-F9DB7803672D}"/>
              </a:ext>
            </a:extLst>
          </p:cNvPr>
          <p:cNvSpPr/>
          <p:nvPr/>
        </p:nvSpPr>
        <p:spPr>
          <a:xfrm>
            <a:off x="555336" y="1743036"/>
            <a:ext cx="5911450" cy="769441"/>
          </a:xfrm>
          <a:prstGeom prst="rect">
            <a:avLst/>
          </a:prstGeom>
        </p:spPr>
        <p:txBody>
          <a:bodyPr wrap="square">
            <a:spAutoFit/>
          </a:bodyPr>
          <a:lstStyle/>
          <a:p>
            <a:r>
              <a:rPr lang="et-EE" sz="2600" b="1" dirty="0">
                <a:solidFill>
                  <a:srgbClr val="7CBF33"/>
                </a:solidFill>
                <a:latin typeface="Arial" panose="020B0604020202020204" pitchFamily="34" charset="0"/>
                <a:cs typeface="Arial" panose="020B0604020202020204" pitchFamily="34" charset="0"/>
              </a:rPr>
              <a:t>DIWA </a:t>
            </a:r>
            <a:r>
              <a:rPr lang="et-EE" sz="2600" b="1" dirty="0" err="1">
                <a:solidFill>
                  <a:srgbClr val="7CBF33"/>
                </a:solidFill>
                <a:latin typeface="Arial" panose="020B0604020202020204" pitchFamily="34" charset="0"/>
                <a:cs typeface="Arial" panose="020B0604020202020204" pitchFamily="34" charset="0"/>
              </a:rPr>
              <a:t>Easy</a:t>
            </a:r>
            <a:r>
              <a:rPr lang="et-EE" sz="2600" b="1" dirty="0">
                <a:solidFill>
                  <a:srgbClr val="7CBF33"/>
                </a:solidFill>
                <a:latin typeface="Arial" panose="020B0604020202020204" pitchFamily="34" charset="0"/>
                <a:cs typeface="Arial" panose="020B0604020202020204" pitchFamily="34" charset="0"/>
              </a:rPr>
              <a:t> </a:t>
            </a:r>
            <a:r>
              <a:rPr lang="et-EE" sz="2600" b="1" dirty="0" err="1">
                <a:solidFill>
                  <a:srgbClr val="7CBF33"/>
                </a:solidFill>
                <a:latin typeface="Arial" panose="020B0604020202020204" pitchFamily="34" charset="0"/>
                <a:cs typeface="Arial" panose="020B0604020202020204" pitchFamily="34" charset="0"/>
              </a:rPr>
              <a:t>Cleaner</a:t>
            </a:r>
            <a:endParaRPr lang="et-EE" sz="2600" b="1" dirty="0">
              <a:solidFill>
                <a:srgbClr val="7CBF33"/>
              </a:solidFill>
              <a:latin typeface="Arial" panose="020B0604020202020204" pitchFamily="34" charset="0"/>
              <a:cs typeface="Arial" panose="020B0604020202020204" pitchFamily="34" charset="0"/>
            </a:endParaRPr>
          </a:p>
          <a:p>
            <a:r>
              <a:rPr lang="et-EE" b="1" dirty="0">
                <a:solidFill>
                  <a:srgbClr val="7CBF33"/>
                </a:solidFill>
                <a:latin typeface="Arial" panose="020B0604020202020204" pitchFamily="34" charset="0"/>
                <a:cs typeface="Arial" panose="020B0604020202020204" pitchFamily="34" charset="0"/>
              </a:rPr>
              <a:t>Köögi pindade puhastusaine</a:t>
            </a:r>
          </a:p>
        </p:txBody>
      </p:sp>
      <p:sp>
        <p:nvSpPr>
          <p:cNvPr id="25" name="Rectangle 24">
            <a:extLst>
              <a:ext uri="{FF2B5EF4-FFF2-40B4-BE49-F238E27FC236}">
                <a16:creationId xmlns:a16="http://schemas.microsoft.com/office/drawing/2014/main" id="{50F91465-AAC8-42C9-A804-2F40FBF7F55D}"/>
              </a:ext>
            </a:extLst>
          </p:cNvPr>
          <p:cNvSpPr/>
          <p:nvPr/>
        </p:nvSpPr>
        <p:spPr>
          <a:xfrm>
            <a:off x="606738" y="3200206"/>
            <a:ext cx="2942482" cy="523220"/>
          </a:xfrm>
          <a:prstGeom prst="rect">
            <a:avLst/>
          </a:prstGeom>
        </p:spPr>
        <p:txBody>
          <a:bodyPr wrap="square">
            <a:spAutoFit/>
          </a:bodyPr>
          <a:lstStyle/>
          <a:p>
            <a:r>
              <a:rPr lang="fi-FI" sz="1400" dirty="0" err="1">
                <a:latin typeface="Arial" panose="020B0604020202020204" pitchFamily="34" charset="0"/>
                <a:cs typeface="Arial" panose="020B0604020202020204" pitchFamily="34" charset="0"/>
              </a:rPr>
              <a:t>Spetsiaalne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koostis</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köögi</a:t>
            </a:r>
            <a:r>
              <a:rPr lang="et-EE"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rasvaste</a:t>
            </a:r>
            <a:endParaRPr lang="fi-FI" sz="1400" dirty="0">
              <a:latin typeface="Arial" panose="020B0604020202020204" pitchFamily="34" charset="0"/>
              <a:cs typeface="Arial" panose="020B0604020202020204" pitchFamily="34" charset="0"/>
            </a:endParaRPr>
          </a:p>
          <a:p>
            <a:r>
              <a:rPr lang="fi-FI" sz="1400" dirty="0" err="1">
                <a:latin typeface="Arial" panose="020B0604020202020204" pitchFamily="34" charset="0"/>
                <a:cs typeface="Arial" panose="020B0604020202020204" pitchFamily="34" charset="0"/>
              </a:rPr>
              <a:t>pindade</a:t>
            </a:r>
            <a:r>
              <a:rPr lang="fi-FI" sz="1400" dirty="0">
                <a:latin typeface="Arial" panose="020B0604020202020204" pitchFamily="34" charset="0"/>
                <a:cs typeface="Arial" panose="020B0604020202020204" pitchFamily="34" charset="0"/>
              </a:rPr>
              <a:t> </a:t>
            </a:r>
            <a:r>
              <a:rPr lang="fi-FI" sz="1400" dirty="0" err="1">
                <a:latin typeface="Arial" panose="020B0604020202020204" pitchFamily="34" charset="0"/>
                <a:cs typeface="Arial" panose="020B0604020202020204" pitchFamily="34" charset="0"/>
              </a:rPr>
              <a:t>puhastamiseks</a:t>
            </a:r>
            <a:endParaRPr lang="et-EE"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23F8641-92FE-481E-898C-9FE75DA20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19" y="3820261"/>
            <a:ext cx="530000" cy="540000"/>
          </a:xfrm>
          <a:prstGeom prst="rect">
            <a:avLst/>
          </a:prstGeom>
        </p:spPr>
      </p:pic>
      <p:pic>
        <p:nvPicPr>
          <p:cNvPr id="12" name="Picture 11">
            <a:extLst>
              <a:ext uri="{FF2B5EF4-FFF2-40B4-BE49-F238E27FC236}">
                <a16:creationId xmlns:a16="http://schemas.microsoft.com/office/drawing/2014/main" id="{71C8BF76-82D5-4548-9ADC-308988086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0454" y="3820261"/>
            <a:ext cx="542718" cy="540000"/>
          </a:xfrm>
          <a:prstGeom prst="rect">
            <a:avLst/>
          </a:prstGeom>
        </p:spPr>
      </p:pic>
      <p:pic>
        <p:nvPicPr>
          <p:cNvPr id="18" name="Picture 17">
            <a:extLst>
              <a:ext uri="{FF2B5EF4-FFF2-40B4-BE49-F238E27FC236}">
                <a16:creationId xmlns:a16="http://schemas.microsoft.com/office/drawing/2014/main" id="{549EEE8A-89B8-4161-BC2D-C821FC1182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8607" y="3820261"/>
            <a:ext cx="541832" cy="540000"/>
          </a:xfrm>
          <a:prstGeom prst="rect">
            <a:avLst/>
          </a:prstGeom>
        </p:spPr>
      </p:pic>
      <p:pic>
        <p:nvPicPr>
          <p:cNvPr id="19" name="Picture 18">
            <a:extLst>
              <a:ext uri="{FF2B5EF4-FFF2-40B4-BE49-F238E27FC236}">
                <a16:creationId xmlns:a16="http://schemas.microsoft.com/office/drawing/2014/main" id="{495F1527-4248-4C48-92D4-379A46E489BD}"/>
              </a:ext>
            </a:extLst>
          </p:cNvPr>
          <p:cNvPicPr>
            <a:picLocks noChangeAspect="1"/>
          </p:cNvPicPr>
          <p:nvPr/>
        </p:nvPicPr>
        <p:blipFill>
          <a:blip r:embed="rId8"/>
          <a:stretch>
            <a:fillRect/>
          </a:stretch>
        </p:blipFill>
        <p:spPr>
          <a:xfrm>
            <a:off x="2411009" y="3821216"/>
            <a:ext cx="541833" cy="538655"/>
          </a:xfrm>
          <a:prstGeom prst="rect">
            <a:avLst/>
          </a:prstGeom>
        </p:spPr>
      </p:pic>
      <p:pic>
        <p:nvPicPr>
          <p:cNvPr id="27" name="Picture 26">
            <a:extLst>
              <a:ext uri="{FF2B5EF4-FFF2-40B4-BE49-F238E27FC236}">
                <a16:creationId xmlns:a16="http://schemas.microsoft.com/office/drawing/2014/main" id="{22AA9655-3FF3-4567-B972-7D0E67142E20}"/>
              </a:ext>
            </a:extLst>
          </p:cNvPr>
          <p:cNvPicPr>
            <a:picLocks noChangeAspect="1"/>
          </p:cNvPicPr>
          <p:nvPr/>
        </p:nvPicPr>
        <p:blipFill rotWithShape="1">
          <a:blip r:embed="rId9">
            <a:extLst>
              <a:ext uri="{28A0092B-C50C-407E-A947-70E740481C1C}">
                <a14:useLocalDpi xmlns:a14="http://schemas.microsoft.com/office/drawing/2010/main" val="0"/>
              </a:ext>
            </a:extLst>
          </a:blip>
          <a:srcRect l="14247" t="4270" r="11796" b="4958"/>
          <a:stretch/>
        </p:blipFill>
        <p:spPr>
          <a:xfrm>
            <a:off x="3822591" y="1570760"/>
            <a:ext cx="939025" cy="2772000"/>
          </a:xfrm>
          <a:prstGeom prst="rect">
            <a:avLst/>
          </a:prstGeom>
        </p:spPr>
      </p:pic>
      <p:pic>
        <p:nvPicPr>
          <p:cNvPr id="3" name="Picture 2">
            <a:extLst>
              <a:ext uri="{FF2B5EF4-FFF2-40B4-BE49-F238E27FC236}">
                <a16:creationId xmlns:a16="http://schemas.microsoft.com/office/drawing/2014/main" id="{6EA65501-2873-43DA-9754-0758103C2225}"/>
              </a:ext>
            </a:extLst>
          </p:cNvPr>
          <p:cNvPicPr>
            <a:picLocks noChangeAspect="1"/>
          </p:cNvPicPr>
          <p:nvPr/>
        </p:nvPicPr>
        <p:blipFill rotWithShape="1">
          <a:blip r:embed="rId10">
            <a:extLst>
              <a:ext uri="{28A0092B-C50C-407E-A947-70E740481C1C}">
                <a14:useLocalDpi xmlns:a14="http://schemas.microsoft.com/office/drawing/2010/main" val="0"/>
              </a:ext>
            </a:extLst>
          </a:blip>
          <a:srcRect l="6395" t="4916" r="5368" b="4181"/>
          <a:stretch/>
        </p:blipFill>
        <p:spPr>
          <a:xfrm>
            <a:off x="4792467" y="1576506"/>
            <a:ext cx="1808301" cy="2777819"/>
          </a:xfrm>
          <a:prstGeom prst="rect">
            <a:avLst/>
          </a:prstGeom>
        </p:spPr>
      </p:pic>
      <p:pic>
        <p:nvPicPr>
          <p:cNvPr id="6" name="Picture 5">
            <a:extLst>
              <a:ext uri="{FF2B5EF4-FFF2-40B4-BE49-F238E27FC236}">
                <a16:creationId xmlns:a16="http://schemas.microsoft.com/office/drawing/2014/main" id="{20B3B92A-0986-4CF6-B2E2-FC816C5DF108}"/>
              </a:ext>
            </a:extLst>
          </p:cNvPr>
          <p:cNvPicPr>
            <a:picLocks noChangeAspect="1"/>
          </p:cNvPicPr>
          <p:nvPr/>
        </p:nvPicPr>
        <p:blipFill>
          <a:blip r:embed="rId11"/>
          <a:stretch>
            <a:fillRect/>
          </a:stretch>
        </p:blipFill>
        <p:spPr>
          <a:xfrm rot="494650">
            <a:off x="4302477" y="2170665"/>
            <a:ext cx="1052260" cy="333644"/>
          </a:xfrm>
          <a:prstGeom prst="roundRect">
            <a:avLst>
              <a:gd name="adj" fmla="val 6411"/>
            </a:avLst>
          </a:prstGeom>
          <a:scene3d>
            <a:camera prst="orthographicFront"/>
            <a:lightRig rig="threePt" dir="t"/>
          </a:scene3d>
          <a:sp3d>
            <a:bevelT/>
          </a:sp3d>
        </p:spPr>
      </p:pic>
    </p:spTree>
    <p:extLst>
      <p:ext uri="{BB962C8B-B14F-4D97-AF65-F5344CB8AC3E}">
        <p14:creationId xmlns:p14="http://schemas.microsoft.com/office/powerpoint/2010/main" val="2032125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TotalTime>
  <Words>91</Words>
  <Application>Microsoft Office PowerPoint</Application>
  <PresentationFormat>A4 Paper (210x297 mm)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Annika Pajumäe</dc:creator>
  <cp:lastModifiedBy>Annika Pajumäe</cp:lastModifiedBy>
  <cp:revision>31</cp:revision>
  <cp:lastPrinted>2018-11-21T10:39:21Z</cp:lastPrinted>
  <dcterms:created xsi:type="dcterms:W3CDTF">2018-07-09T06:16:57Z</dcterms:created>
  <dcterms:modified xsi:type="dcterms:W3CDTF">2019-05-27T07:42:04Z</dcterms:modified>
</cp:coreProperties>
</file>